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59" r:id="rId6"/>
    <p:sldId id="260" r:id="rId7"/>
    <p:sldId id="262" r:id="rId8"/>
    <p:sldId id="271" r:id="rId9"/>
    <p:sldId id="264" r:id="rId10"/>
    <p:sldId id="272" r:id="rId11"/>
    <p:sldId id="266" r:id="rId12"/>
    <p:sldId id="267" r:id="rId13"/>
    <p:sldId id="270" r:id="rId14"/>
    <p:sldId id="273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749" autoAdjust="0"/>
  </p:normalViewPr>
  <p:slideViewPr>
    <p:cSldViewPr>
      <p:cViewPr varScale="1">
        <p:scale>
          <a:sx n="57" d="100"/>
          <a:sy n="57" d="100"/>
        </p:scale>
        <p:origin x="-17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7654A-6500-4042-ADCC-DEA3B02E1856}" type="datetimeFigureOut">
              <a:rPr lang="pl-PL" smtClean="0"/>
              <a:pPr/>
              <a:t>13-11-2014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14970-305F-4B88-AF4F-FF69C91A629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Cena</a:t>
            </a:r>
            <a:r>
              <a:rPr lang="pl-PL" baseline="0" dirty="0" smtClean="0"/>
              <a:t> za trzydniowe zajęcia wynosi 200.- od osoby.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14970-305F-4B88-AF4F-FF69C91A6296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Cennik</a:t>
            </a:r>
            <a:r>
              <a:rPr lang="pl-PL" baseline="0" dirty="0" smtClean="0"/>
              <a:t> </a:t>
            </a:r>
            <a:r>
              <a:rPr lang="pl-PL" baseline="0" dirty="0" err="1" smtClean="0"/>
              <a:t>zajęc</a:t>
            </a:r>
            <a:r>
              <a:rPr lang="pl-PL" baseline="0" dirty="0" smtClean="0"/>
              <a:t> dla uczniów szkół gastronomicznych:</a:t>
            </a:r>
          </a:p>
          <a:p>
            <a:pPr>
              <a:buFontTx/>
              <a:buChar char="-"/>
            </a:pPr>
            <a:r>
              <a:rPr lang="pl-PL" baseline="0" dirty="0" smtClean="0"/>
              <a:t>Grupa 10  osób ; 450.- od osoby</a:t>
            </a:r>
          </a:p>
          <a:p>
            <a:pPr>
              <a:buFontTx/>
              <a:buChar char="-"/>
            </a:pPr>
            <a:r>
              <a:rPr lang="pl-PL" baseline="0" dirty="0" smtClean="0"/>
              <a:t>Grupa min. 12 - </a:t>
            </a:r>
            <a:r>
              <a:rPr lang="pl-PL" baseline="0" dirty="0" err="1" smtClean="0"/>
              <a:t>max</a:t>
            </a:r>
            <a:r>
              <a:rPr lang="pl-PL" baseline="0" dirty="0" smtClean="0"/>
              <a:t>. 16 osób ;  400 od osoby</a:t>
            </a:r>
          </a:p>
          <a:p>
            <a:pPr>
              <a:buFontTx/>
              <a:buChar char="-"/>
            </a:pPr>
            <a:r>
              <a:rPr lang="pl-PL" baseline="0" dirty="0" smtClean="0"/>
              <a:t>Grupa min. 18 – </a:t>
            </a:r>
            <a:r>
              <a:rPr lang="pl-PL" baseline="0" dirty="0" err="1" smtClean="0"/>
              <a:t>max</a:t>
            </a:r>
            <a:r>
              <a:rPr lang="pl-PL" baseline="0" dirty="0" smtClean="0"/>
              <a:t>. 25 osób 370 od osoby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14970-305F-4B88-AF4F-FF69C91A6296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Cennik</a:t>
            </a:r>
            <a:r>
              <a:rPr lang="pl-PL" baseline="0" dirty="0" smtClean="0"/>
              <a:t> </a:t>
            </a:r>
            <a:r>
              <a:rPr lang="pl-PL" baseline="0" dirty="0" err="1" smtClean="0"/>
              <a:t>zajęc</a:t>
            </a:r>
            <a:r>
              <a:rPr lang="pl-PL" baseline="0" dirty="0" smtClean="0"/>
              <a:t> dla uczniów szkół gastronomicznych:</a:t>
            </a:r>
          </a:p>
          <a:p>
            <a:pPr>
              <a:buFontTx/>
              <a:buChar char="-"/>
            </a:pPr>
            <a:r>
              <a:rPr lang="pl-PL" baseline="0" dirty="0" smtClean="0"/>
              <a:t>Grupa 10  osób ; 450.- od osoby</a:t>
            </a:r>
          </a:p>
          <a:p>
            <a:pPr>
              <a:buFontTx/>
              <a:buChar char="-"/>
            </a:pPr>
            <a:r>
              <a:rPr lang="pl-PL" baseline="0" dirty="0" smtClean="0"/>
              <a:t>Grupa min. 12 - </a:t>
            </a:r>
            <a:r>
              <a:rPr lang="pl-PL" baseline="0" dirty="0" err="1" smtClean="0"/>
              <a:t>max</a:t>
            </a:r>
            <a:r>
              <a:rPr lang="pl-PL" baseline="0" dirty="0" smtClean="0"/>
              <a:t>. 16 osób ;  400 od osoby</a:t>
            </a:r>
          </a:p>
          <a:p>
            <a:pPr>
              <a:buFontTx/>
              <a:buChar char="-"/>
            </a:pPr>
            <a:r>
              <a:rPr lang="pl-PL" baseline="0" dirty="0" smtClean="0"/>
              <a:t>Grupa min. 18 – </a:t>
            </a:r>
            <a:r>
              <a:rPr lang="pl-PL" baseline="0" dirty="0" err="1" smtClean="0"/>
              <a:t>max</a:t>
            </a:r>
            <a:r>
              <a:rPr lang="pl-PL" baseline="0" dirty="0" smtClean="0"/>
              <a:t>. 25 osób 370 od osoby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14970-305F-4B88-AF4F-FF69C91A6296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aseline="0" dirty="0" smtClean="0"/>
              <a:t>Koszt warsztatów wynosi 250.- od osoby.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14970-305F-4B88-AF4F-FF69C91A6296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 smtClean="0"/>
              <a:t>Koszt warsztatów dla uczniów szkół </a:t>
            </a:r>
            <a:r>
              <a:rPr lang="pl-PL" baseline="0" dirty="0" err="1" smtClean="0"/>
              <a:t>gastronomicznycj</a:t>
            </a:r>
            <a:r>
              <a:rPr lang="pl-PL" baseline="0" dirty="0" smtClean="0"/>
              <a:t>  wynosi 250.- od osoby.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14970-305F-4B88-AF4F-FF69C91A6296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BDD7-9B59-46D4-9714-C3373EFDAA27}" type="datetimeFigureOut">
              <a:rPr lang="pl-PL" smtClean="0"/>
              <a:pPr/>
              <a:t>13-11-2014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7BCA-44AA-4172-8422-700B3D76BE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BDD7-9B59-46D4-9714-C3373EFDAA27}" type="datetimeFigureOut">
              <a:rPr lang="pl-PL" smtClean="0"/>
              <a:pPr/>
              <a:t>13-11-2014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7BCA-44AA-4172-8422-700B3D76BE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BDD7-9B59-46D4-9714-C3373EFDAA27}" type="datetimeFigureOut">
              <a:rPr lang="pl-PL" smtClean="0"/>
              <a:pPr/>
              <a:t>13-11-2014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7BCA-44AA-4172-8422-700B3D76BE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BDD7-9B59-46D4-9714-C3373EFDAA27}" type="datetimeFigureOut">
              <a:rPr lang="pl-PL" smtClean="0"/>
              <a:pPr/>
              <a:t>13-11-2014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7BCA-44AA-4172-8422-700B3D76BE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BDD7-9B59-46D4-9714-C3373EFDAA27}" type="datetimeFigureOut">
              <a:rPr lang="pl-PL" smtClean="0"/>
              <a:pPr/>
              <a:t>13-11-2014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7BCA-44AA-4172-8422-700B3D76BE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BDD7-9B59-46D4-9714-C3373EFDAA27}" type="datetimeFigureOut">
              <a:rPr lang="pl-PL" smtClean="0"/>
              <a:pPr/>
              <a:t>13-11-2014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7BCA-44AA-4172-8422-700B3D76BE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BDD7-9B59-46D4-9714-C3373EFDAA27}" type="datetimeFigureOut">
              <a:rPr lang="pl-PL" smtClean="0"/>
              <a:pPr/>
              <a:t>13-11-2014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7BCA-44AA-4172-8422-700B3D76BE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BDD7-9B59-46D4-9714-C3373EFDAA27}" type="datetimeFigureOut">
              <a:rPr lang="pl-PL" smtClean="0"/>
              <a:pPr/>
              <a:t>13-11-2014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7BCA-44AA-4172-8422-700B3D76BE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BDD7-9B59-46D4-9714-C3373EFDAA27}" type="datetimeFigureOut">
              <a:rPr lang="pl-PL" smtClean="0"/>
              <a:pPr/>
              <a:t>13-11-2014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7BCA-44AA-4172-8422-700B3D76BE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BDD7-9B59-46D4-9714-C3373EFDAA27}" type="datetimeFigureOut">
              <a:rPr lang="pl-PL" smtClean="0"/>
              <a:pPr/>
              <a:t>13-11-2014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7BCA-44AA-4172-8422-700B3D76BE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BDD7-9B59-46D4-9714-C3373EFDAA27}" type="datetimeFigureOut">
              <a:rPr lang="pl-PL" smtClean="0"/>
              <a:pPr/>
              <a:t>13-11-2014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7BCA-44AA-4172-8422-700B3D76BE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EBDD7-9B59-46D4-9714-C3373EFDAA27}" type="datetimeFigureOut">
              <a:rPr lang="pl-PL" smtClean="0"/>
              <a:pPr/>
              <a:t>13-11-2014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C7BCA-44AA-4172-8422-700B3D76BEA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87824" y="2132856"/>
            <a:ext cx="32403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ole tekstowe 7"/>
          <p:cNvSpPr txBox="1"/>
          <p:nvPr/>
        </p:nvSpPr>
        <p:spPr>
          <a:xfrm>
            <a:off x="0" y="5445224"/>
            <a:ext cx="9144000" cy="646331"/>
          </a:xfrm>
          <a:prstGeom prst="rect">
            <a:avLst/>
          </a:prstGeom>
          <a:solidFill>
            <a:srgbClr val="DDDDDD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     Katowice ul. Wojewódzka 26a/4 , 40 – 026  , tel. 609103512 , </a:t>
            </a:r>
            <a:r>
              <a:rPr lang="pl-PL" dirty="0" err="1" smtClean="0"/>
              <a:t>e-mail:rico_con@interia.pl</a:t>
            </a:r>
            <a:endParaRPr lang="pl-PL" dirty="0" smtClean="0"/>
          </a:p>
          <a:p>
            <a:r>
              <a:rPr lang="pl-PL" dirty="0"/>
              <a:t>	</a:t>
            </a:r>
            <a:r>
              <a:rPr lang="pl-PL" dirty="0" smtClean="0"/>
              <a:t>		         </a:t>
            </a:r>
            <a:r>
              <a:rPr lang="pl-PL" dirty="0" err="1" smtClean="0"/>
              <a:t>www.barakademia.com.pl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DSC039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 </a:t>
            </a:r>
            <a:br>
              <a:rPr lang="pl-PL" sz="2000" dirty="0"/>
            </a:br>
            <a:r>
              <a:rPr lang="pl-PL" sz="2000" dirty="0"/>
              <a:t> </a:t>
            </a:r>
            <a:br>
              <a:rPr lang="pl-PL" sz="2000" dirty="0"/>
            </a:br>
            <a:r>
              <a:rPr lang="pl-PL" sz="2000" dirty="0"/>
              <a:t> </a:t>
            </a:r>
            <a:br>
              <a:rPr lang="pl-PL" sz="2000" dirty="0"/>
            </a:br>
            <a:r>
              <a:rPr lang="pl-PL" sz="2000" dirty="0"/>
              <a:t> </a:t>
            </a:r>
            <a:br>
              <a:rPr lang="pl-PL" sz="2000" dirty="0"/>
            </a:br>
            <a:endParaRPr lang="pl-PL" sz="2000" dirty="0"/>
          </a:p>
        </p:txBody>
      </p:sp>
      <p:pic>
        <p:nvPicPr>
          <p:cNvPr id="10" name="Symbol zastępczy zawartości 9" descr="logo ŚAB nowe biał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flipH="1" flipV="1">
            <a:off x="4548981" y="6858000"/>
            <a:ext cx="46038" cy="46038"/>
          </a:xfrm>
        </p:spPr>
      </p:pic>
      <p:sp>
        <p:nvSpPr>
          <p:cNvPr id="6" name="pole tekstowe 5"/>
          <p:cNvSpPr txBox="1"/>
          <p:nvPr/>
        </p:nvSpPr>
        <p:spPr>
          <a:xfrm>
            <a:off x="1043608" y="0"/>
            <a:ext cx="5834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u="sng" dirty="0" smtClean="0"/>
          </a:p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 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043608" y="-2904928"/>
            <a:ext cx="792088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b="1" u="sng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15616" y="1489319"/>
            <a:ext cx="80283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b="1" u="sng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b="1" u="sng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259633" y="0"/>
            <a:ext cx="705678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>
                <a:latin typeface="Arial" pitchFamily="34" charset="0"/>
                <a:cs typeface="Arial" pitchFamily="34" charset="0"/>
              </a:rPr>
              <a:t>Program szkolenia ABC </a:t>
            </a:r>
            <a:r>
              <a:rPr lang="pl-PL" b="1" u="sng" dirty="0" err="1" smtClean="0">
                <a:latin typeface="Arial" pitchFamily="34" charset="0"/>
                <a:cs typeface="Arial" pitchFamily="34" charset="0"/>
              </a:rPr>
              <a:t>Baristy</a:t>
            </a:r>
            <a:r>
              <a:rPr lang="pl-PL" b="1" u="sng" dirty="0" smtClean="0">
                <a:latin typeface="Arial" pitchFamily="34" charset="0"/>
                <a:cs typeface="Arial" pitchFamily="34" charset="0"/>
              </a:rPr>
              <a:t> (20godz.)</a:t>
            </a:r>
            <a:endParaRPr lang="pl-PL" b="1" u="sng" dirty="0">
              <a:latin typeface="Arial" pitchFamily="34" charset="0"/>
              <a:cs typeface="Arial" pitchFamily="34" charset="0"/>
            </a:endParaRP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. Część teoretyczna</a:t>
            </a: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1. „Kultura kawy”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- Historia kawy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- Kawowiec – wiadomości ogólne 			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pl-PL" dirty="0">
                <a:latin typeface="Arial" pitchFamily="34" charset="0"/>
                <a:cs typeface="Arial" pitchFamily="34" charset="0"/>
              </a:rPr>
              <a:t>- Gatunki i ich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charakterystyka</a:t>
            </a:r>
            <a:r>
              <a:rPr lang="pl-PL" dirty="0">
                <a:latin typeface="Arial" pitchFamily="34" charset="0"/>
                <a:cs typeface="Arial" pitchFamily="34" charset="0"/>
              </a:rPr>
              <a:t>			                  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pl-PL" dirty="0">
                <a:latin typeface="Arial" pitchFamily="34" charset="0"/>
                <a:cs typeface="Arial" pitchFamily="34" charset="0"/>
              </a:rPr>
              <a:t>- Właściwości biologiczne kawowca 			                            - Warunki upraw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- Metody zbiorów  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- Obróbka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ziaren</a:t>
            </a:r>
            <a:r>
              <a:rPr lang="pl-PL" dirty="0">
                <a:latin typeface="Arial" pitchFamily="34" charset="0"/>
                <a:cs typeface="Arial" pitchFamily="34" charset="0"/>
              </a:rPr>
              <a:t>						                              - Kawa bezkofeinowa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- Sposoby palenia kawy i właściwości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kawy                                                                                     </a:t>
            </a:r>
            <a:r>
              <a:rPr lang="pl-PL" dirty="0">
                <a:latin typeface="Arial" pitchFamily="34" charset="0"/>
                <a:cs typeface="Arial" pitchFamily="34" charset="0"/>
              </a:rPr>
              <a:t>- Kawa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rozpuszczalna</a:t>
            </a:r>
            <a:r>
              <a:rPr lang="pl-PL" dirty="0">
                <a:latin typeface="Arial" pitchFamily="34" charset="0"/>
                <a:cs typeface="Arial" pitchFamily="34" charset="0"/>
              </a:rPr>
              <a:t>				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                                           - </a:t>
            </a:r>
            <a:r>
              <a:rPr lang="pl-PL" dirty="0">
                <a:latin typeface="Arial" pitchFamily="34" charset="0"/>
                <a:cs typeface="Arial" pitchFamily="34" charset="0"/>
              </a:rPr>
              <a:t>Znaczenie gospodarcze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kawy                                                                                                                </a:t>
            </a:r>
            <a:r>
              <a:rPr lang="pl-PL" dirty="0">
                <a:latin typeface="Arial" pitchFamily="34" charset="0"/>
                <a:cs typeface="Arial" pitchFamily="34" charset="0"/>
              </a:rPr>
              <a:t>- Ciekawostki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pl-PL" dirty="0">
                <a:latin typeface="Arial" pitchFamily="34" charset="0"/>
                <a:cs typeface="Arial" pitchFamily="34" charset="0"/>
              </a:rPr>
              <a:t>„Espresso”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- Definicja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espresso				                                                         </a:t>
            </a:r>
            <a:r>
              <a:rPr lang="pl-PL" dirty="0">
                <a:latin typeface="Arial" pitchFamily="34" charset="0"/>
                <a:cs typeface="Arial" pitchFamily="34" charset="0"/>
              </a:rPr>
              <a:t>- Historia ekspresu do kawy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- Cechy idealnego espresso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- Kolejność czynności podczas parzenia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kawy                                                                                                                                                              - </a:t>
            </a:r>
            <a:r>
              <a:rPr lang="pl-PL" dirty="0">
                <a:latin typeface="Arial" pitchFamily="34" charset="0"/>
                <a:cs typeface="Arial" pitchFamily="34" charset="0"/>
              </a:rPr>
              <a:t>Kolejność czynności podczas spieniania 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- </a:t>
            </a:r>
            <a:r>
              <a:rPr lang="pl-PL" dirty="0">
                <a:latin typeface="Arial" pitchFamily="34" charset="0"/>
                <a:cs typeface="Arial" pitchFamily="34" charset="0"/>
              </a:rPr>
              <a:t>Czynniki wpływające na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smak kawy                                                                                              - </a:t>
            </a:r>
            <a:r>
              <a:rPr lang="pl-PL" dirty="0">
                <a:latin typeface="Arial" pitchFamily="34" charset="0"/>
                <a:cs typeface="Arial" pitchFamily="34" charset="0"/>
              </a:rPr>
              <a:t>Klasyczne napoje kawowe </a:t>
            </a:r>
          </a:p>
          <a:p>
            <a:endParaRPr lang="pl-PL" dirty="0"/>
          </a:p>
        </p:txBody>
      </p:sp>
      <p:pic>
        <p:nvPicPr>
          <p:cNvPr id="13" name="Obraz 12" descr="logo ŚAB nowe biał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76672"/>
            <a:ext cx="288032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logo ŚAB nowe biał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76672"/>
            <a:ext cx="2880320" cy="295232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 </a:t>
            </a:r>
            <a:br>
              <a:rPr lang="pl-PL" sz="2000" dirty="0"/>
            </a:br>
            <a:r>
              <a:rPr lang="pl-PL" sz="2000" dirty="0"/>
              <a:t> </a:t>
            </a:r>
            <a:br>
              <a:rPr lang="pl-PL" sz="2000" dirty="0"/>
            </a:br>
            <a:r>
              <a:rPr lang="pl-PL" sz="2000" dirty="0"/>
              <a:t> </a:t>
            </a:r>
            <a:br>
              <a:rPr lang="pl-PL" sz="2000" dirty="0"/>
            </a:br>
            <a:r>
              <a:rPr lang="pl-PL" sz="2000" dirty="0"/>
              <a:t> 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 flipH="1" flipV="1">
            <a:off x="0" y="6857999"/>
            <a:ext cx="91440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43608" y="0"/>
            <a:ext cx="5834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u="sng" dirty="0" smtClean="0"/>
          </a:p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 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043608" y="-2904928"/>
            <a:ext cx="792088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b="1" u="sng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15616" y="1489319"/>
            <a:ext cx="80283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b="1" u="sng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b="1" u="sng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259633" y="0"/>
            <a:ext cx="70567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>
                <a:latin typeface="Arial" pitchFamily="34" charset="0"/>
                <a:cs typeface="Arial" pitchFamily="34" charset="0"/>
              </a:rPr>
              <a:t>Program szkolenia ABC </a:t>
            </a:r>
            <a:r>
              <a:rPr lang="pl-PL" b="1" u="sng" dirty="0" err="1">
                <a:latin typeface="Arial" pitchFamily="34" charset="0"/>
                <a:cs typeface="Arial" pitchFamily="34" charset="0"/>
              </a:rPr>
              <a:t>Baristy</a:t>
            </a:r>
            <a:endParaRPr lang="pl-PL" b="1" u="sng" dirty="0">
              <a:latin typeface="Arial" pitchFamily="34" charset="0"/>
              <a:cs typeface="Arial" pitchFamily="34" charset="0"/>
            </a:endParaRP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. Część praktyczna</a:t>
            </a: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1.Omówienie i prezentacja podstawowych technik </a:t>
            </a:r>
            <a:r>
              <a:rPr lang="pl-PL" dirty="0" err="1">
                <a:latin typeface="Arial" pitchFamily="34" charset="0"/>
                <a:cs typeface="Arial" pitchFamily="34" charset="0"/>
              </a:rPr>
              <a:t>baristy</a:t>
            </a:r>
            <a:r>
              <a:rPr lang="pl-PL" dirty="0">
                <a:latin typeface="Arial" pitchFamily="34" charset="0"/>
                <a:cs typeface="Arial" pitchFamily="34" charset="0"/>
              </a:rPr>
              <a:t>: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- Narzędzia </a:t>
            </a:r>
            <a:r>
              <a:rPr lang="pl-PL" dirty="0" err="1">
                <a:latin typeface="Arial" pitchFamily="34" charset="0"/>
                <a:cs typeface="Arial" pitchFamily="34" charset="0"/>
              </a:rPr>
              <a:t>baristy</a:t>
            </a:r>
            <a:r>
              <a:rPr lang="pl-PL" dirty="0">
                <a:latin typeface="Arial" pitchFamily="34" charset="0"/>
                <a:cs typeface="Arial" pitchFamily="34" charset="0"/>
              </a:rPr>
              <a:t/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- Ustawianie młynka do kawy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- Dozowanie kawy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- Ubijanie kawy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- Poziomowanie kawy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- Espresso – proces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- Teksturowanie mleka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- Jak rozpoznać idealne espresso i niewłaściwe espresso</a:t>
            </a: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2.Indywidualne ćwiczenia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l-PL" dirty="0">
              <a:latin typeface="Arial" pitchFamily="34" charset="0"/>
              <a:cs typeface="Arial" pitchFamily="34" charset="0"/>
            </a:endParaRP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Szkolenia ABC </a:t>
            </a:r>
            <a:r>
              <a:rPr lang="pl-PL" dirty="0" err="1">
                <a:latin typeface="Arial" pitchFamily="34" charset="0"/>
                <a:cs typeface="Arial" pitchFamily="34" charset="0"/>
              </a:rPr>
              <a:t>Baristy</a:t>
            </a:r>
            <a:r>
              <a:rPr lang="pl-PL" dirty="0">
                <a:latin typeface="Arial" pitchFamily="34" charset="0"/>
                <a:cs typeface="Arial" pitchFamily="34" charset="0"/>
              </a:rPr>
              <a:t> odbywają się w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cyklach dwudniowych </a:t>
            </a:r>
            <a:r>
              <a:rPr lang="pl-PL" dirty="0">
                <a:latin typeface="Arial" pitchFamily="34" charset="0"/>
                <a:cs typeface="Arial" pitchFamily="34" charset="0"/>
              </a:rPr>
              <a:t>przez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pl-PL" dirty="0">
                <a:latin typeface="Arial" pitchFamily="34" charset="0"/>
                <a:cs typeface="Arial" pitchFamily="34" charset="0"/>
              </a:rPr>
              <a:t>godzin wykładowych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7650" name="Picture 2" descr="C:\Users\User\Pictures\BLCC 2014 - 2\DSC093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4211959" cy="6858000"/>
          </a:xfrm>
          <a:prstGeom prst="rect">
            <a:avLst/>
          </a:prstGeom>
          <a:noFill/>
        </p:spPr>
      </p:pic>
      <p:pic>
        <p:nvPicPr>
          <p:cNvPr id="27651" name="Picture 3" descr="C:\Users\User\Pictures\barmani arystokr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244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szkoł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5" descr="logo ŚAB nowe biał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H="1" flipV="1">
            <a:off x="5364088" y="440777"/>
            <a:ext cx="2808312" cy="27721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r>
              <a:rPr lang="pl-PL" sz="2000" dirty="0" smtClean="0"/>
              <a:t>.</a:t>
            </a:r>
            <a:endParaRPr lang="pl-PL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45205" r="1130"/>
          <a:stretch>
            <a:fillRect/>
          </a:stretch>
        </p:blipFill>
        <p:spPr bwMode="auto">
          <a:xfrm>
            <a:off x="971600" y="3140968"/>
            <a:ext cx="39604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r="1172"/>
          <a:stretch>
            <a:fillRect/>
          </a:stretch>
        </p:blipFill>
        <p:spPr bwMode="auto">
          <a:xfrm>
            <a:off x="1043608" y="476672"/>
            <a:ext cx="403244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5" name="pole tekstowe 4"/>
          <p:cNvSpPr txBox="1"/>
          <p:nvPr/>
        </p:nvSpPr>
        <p:spPr>
          <a:xfrm>
            <a:off x="251520" y="4077072"/>
            <a:ext cx="8640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„Śląska Akademia Barmana” jest placówką kształcenia ustawicznego wymienioną w art.2 ust.3a ustawy z dn. 07.09.1991r. o systemie oświaty (</a:t>
            </a:r>
            <a:r>
              <a:rPr lang="pl-PL" dirty="0" err="1" smtClean="0"/>
              <a:t>dz.u</a:t>
            </a:r>
            <a:r>
              <a:rPr lang="pl-PL" dirty="0" smtClean="0"/>
              <a:t>. z 2004r. </a:t>
            </a:r>
            <a:r>
              <a:rPr lang="pl-PL" dirty="0" err="1" smtClean="0"/>
              <a:t>nr</a:t>
            </a:r>
            <a:r>
              <a:rPr lang="pl-PL" dirty="0" smtClean="0"/>
              <a:t>. 256 poz. 2572 z </a:t>
            </a:r>
            <a:r>
              <a:rPr lang="pl-PL" dirty="0" err="1" smtClean="0"/>
              <a:t>późn.zm</a:t>
            </a:r>
            <a:r>
              <a:rPr lang="pl-PL" dirty="0" smtClean="0"/>
              <a:t>.)</a:t>
            </a:r>
            <a:br>
              <a:rPr lang="pl-PL" dirty="0" smtClean="0"/>
            </a:b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Posiada zaświadczenie </a:t>
            </a:r>
            <a:r>
              <a:rPr lang="pl-PL" dirty="0" err="1" smtClean="0"/>
              <a:t>nr</a:t>
            </a:r>
            <a:r>
              <a:rPr lang="pl-PL" dirty="0" smtClean="0"/>
              <a:t>. 1/2006 o wpisie niepublicznej placówki kształcenia ustawicznego do ewidencji prowadzonej przez Prezydenta miasta Katowice.</a:t>
            </a:r>
          </a:p>
          <a:p>
            <a:endParaRPr lang="pl-PL" dirty="0"/>
          </a:p>
          <a:p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467544" y="4077072"/>
            <a:ext cx="8208913" cy="923330"/>
          </a:xfrm>
          <a:prstGeom prst="rect">
            <a:avLst/>
          </a:prstGeom>
          <a:solidFill>
            <a:srgbClr val="B2B2B2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Ośrodek </a:t>
            </a:r>
            <a:r>
              <a:rPr lang="pl-PL" dirty="0"/>
              <a:t>prowadzony jest przez </a:t>
            </a:r>
            <a:r>
              <a:rPr lang="pl-PL" dirty="0" smtClean="0"/>
              <a:t> Master - </a:t>
            </a:r>
            <a:r>
              <a:rPr lang="pl-PL" dirty="0" err="1" smtClean="0"/>
              <a:t>Bartendera</a:t>
            </a:r>
            <a:r>
              <a:rPr lang="pl-PL" dirty="0" smtClean="0"/>
              <a:t> , Ryszarda Maciejewskiego.</a:t>
            </a:r>
          </a:p>
          <a:p>
            <a:r>
              <a:rPr lang="pl-PL" dirty="0" smtClean="0"/>
              <a:t>Brand </a:t>
            </a:r>
            <a:r>
              <a:rPr lang="pl-PL" dirty="0"/>
              <a:t>Ambasadora </a:t>
            </a:r>
            <a:r>
              <a:rPr lang="pl-PL" dirty="0" smtClean="0"/>
              <a:t>marek </a:t>
            </a:r>
            <a:r>
              <a:rPr lang="pl-PL" dirty="0" err="1" smtClean="0"/>
              <a:t>Bacardi</a:t>
            </a:r>
            <a:r>
              <a:rPr lang="pl-PL" dirty="0" smtClean="0"/>
              <a:t> – Martini w </a:t>
            </a:r>
            <a:r>
              <a:rPr lang="pl-PL" dirty="0"/>
              <a:t>Polsce ,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r>
              <a:rPr lang="pl-PL" sz="2000" dirty="0" smtClean="0"/>
              <a:t>.</a:t>
            </a:r>
            <a:endParaRPr lang="pl-PL" sz="2000" dirty="0"/>
          </a:p>
        </p:txBody>
      </p:sp>
      <p:pic>
        <p:nvPicPr>
          <p:cNvPr id="9" name="Symbol zastępczy zawartości 8" descr="foto Grec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3816424" cy="6192688"/>
          </a:xfrm>
        </p:spPr>
      </p:pic>
      <p:pic>
        <p:nvPicPr>
          <p:cNvPr id="3074" name="Picture 2" descr="C:\Users\User\Pictures\Mixology\mixology (17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4176464" cy="6192688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2632" t="3522" r="877" b="3740"/>
          <a:stretch>
            <a:fillRect/>
          </a:stretch>
        </p:blipFill>
        <p:spPr bwMode="auto">
          <a:xfrm>
            <a:off x="611560" y="548680"/>
            <a:ext cx="792088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logo ŚAB nowe biał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 flipH="1" flipV="1">
            <a:off x="5364088" y="440777"/>
            <a:ext cx="2808312" cy="2772199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r>
              <a:rPr lang="pl-PL" sz="2000" dirty="0" smtClean="0"/>
              <a:t>.</a:t>
            </a:r>
            <a:endParaRPr lang="pl-PL" sz="20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811609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Śląska Akademia Barmana autorski realizuje program szkoleń gastronomicznych w   </a:t>
            </a:r>
            <a:r>
              <a:rPr kumimoji="0" lang="pl-PL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	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zakresie: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K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urs Barmański - </a:t>
            </a:r>
            <a:r>
              <a:rPr kumimoji="0" lang="pl-PL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Junior</a:t>
            </a:r>
            <a:r>
              <a:rPr lang="pl-P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Bartender</a:t>
            </a:r>
            <a:r>
              <a:rPr lang="pl-P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(dla uczniów niepełnoletnich, bazuje tylko na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ingrediencjach bezalkoholowych)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				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Kurs Barmański –</a:t>
            </a:r>
            <a:r>
              <a:rPr kumimoji="0" lang="pl-PL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poziom zaawansowany / </a:t>
            </a:r>
            <a:r>
              <a:rPr kumimoji="0" lang="pl-PL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Bartender</a:t>
            </a:r>
            <a:r>
              <a:rPr kumimoji="0" lang="pl-PL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 </a:t>
            </a:r>
            <a:r>
              <a:rPr kumimoji="0" lang="pl-PL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Advanced</a:t>
            </a:r>
            <a:r>
              <a:rPr kumimoji="0" lang="pl-PL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Degree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Kurs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Sommelierski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 ABC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Sommeliera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ABC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Baristy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5" descr="logo ŚAB nowe biał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 flipV="1">
            <a:off x="5364088" y="440777"/>
            <a:ext cx="2808312" cy="27721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 </a:t>
            </a:r>
            <a:br>
              <a:rPr lang="pl-PL" sz="2000" dirty="0"/>
            </a:br>
            <a:r>
              <a:rPr lang="pl-PL" sz="2000" dirty="0"/>
              <a:t> </a:t>
            </a:r>
            <a:br>
              <a:rPr lang="pl-PL" sz="2000" dirty="0"/>
            </a:br>
            <a:r>
              <a:rPr lang="pl-PL" sz="2000" dirty="0"/>
              <a:t> </a:t>
            </a:r>
            <a:br>
              <a:rPr lang="pl-PL" sz="2000" dirty="0"/>
            </a:br>
            <a:r>
              <a:rPr lang="pl-PL" sz="2000" dirty="0"/>
              <a:t> 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 flipH="1" flipV="1">
            <a:off x="0" y="6858000"/>
            <a:ext cx="9144000" cy="603448"/>
          </a:xfrm>
        </p:spPr>
        <p:txBody>
          <a:bodyPr/>
          <a:lstStyle/>
          <a:p>
            <a:pPr>
              <a:buNone/>
            </a:pP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43608" y="0"/>
            <a:ext cx="583467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u="sng" dirty="0" smtClean="0"/>
          </a:p>
          <a:p>
            <a:r>
              <a:rPr lang="pl-PL" b="1" u="sng" dirty="0" smtClean="0"/>
              <a:t>Ramowy program kursu Barman Junior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Dzień 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Historia baru i napojów mieszanych.</a:t>
            </a:r>
            <a:br>
              <a:rPr lang="pl-PL" dirty="0" smtClean="0"/>
            </a:br>
            <a:r>
              <a:rPr lang="pl-PL" dirty="0" smtClean="0"/>
              <a:t>Sylwetka barmana z elementami etyki zawodu.</a:t>
            </a:r>
            <a:br>
              <a:rPr lang="pl-PL" dirty="0" smtClean="0"/>
            </a:br>
            <a:r>
              <a:rPr lang="pl-PL" dirty="0" smtClean="0"/>
              <a:t>Miksologia , charakterystyka i podział napojów mieszanych</a:t>
            </a:r>
            <a:br>
              <a:rPr lang="pl-PL" dirty="0" smtClean="0"/>
            </a:br>
            <a:r>
              <a:rPr lang="pl-PL" dirty="0" smtClean="0"/>
              <a:t>Zajęcia praktyczne </a:t>
            </a:r>
            <a:br>
              <a:rPr lang="pl-PL" dirty="0" smtClean="0"/>
            </a:br>
            <a:r>
              <a:rPr lang="pl-PL" dirty="0" smtClean="0"/>
              <a:t> 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Dzień II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Rodzaje napojów bezalkoholowych</a:t>
            </a:r>
            <a:br>
              <a:rPr lang="pl-PL" dirty="0" smtClean="0"/>
            </a:br>
            <a:r>
              <a:rPr lang="pl-PL" dirty="0" smtClean="0"/>
              <a:t>Wstępne informacje na temat napojów alkoholowych </a:t>
            </a:r>
            <a:br>
              <a:rPr lang="pl-PL" dirty="0" smtClean="0"/>
            </a:br>
            <a:r>
              <a:rPr lang="pl-PL" dirty="0" smtClean="0"/>
              <a:t>Ingrediencje napojów mieszanych</a:t>
            </a:r>
            <a:br>
              <a:rPr lang="pl-PL" dirty="0" smtClean="0"/>
            </a:br>
            <a:r>
              <a:rPr lang="pl-PL" dirty="0" smtClean="0"/>
              <a:t>Zajęcia praktyczne</a:t>
            </a:r>
            <a:br>
              <a:rPr lang="pl-PL" dirty="0" smtClean="0"/>
            </a:br>
            <a:endParaRPr lang="pl-PL" dirty="0" smtClean="0"/>
          </a:p>
          <a:p>
            <a:endParaRPr lang="pl-PL" dirty="0"/>
          </a:p>
          <a:p>
            <a:r>
              <a:rPr lang="pl-PL" b="1" dirty="0" smtClean="0"/>
              <a:t>Dzień III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Elementy kultury spożywania napojów alkoholowych</a:t>
            </a:r>
            <a:br>
              <a:rPr lang="pl-PL" dirty="0" smtClean="0"/>
            </a:br>
            <a:r>
              <a:rPr lang="pl-PL" dirty="0" smtClean="0"/>
              <a:t>Tworzenie kompozycji własnych – podstawowe zasady</a:t>
            </a:r>
            <a:br>
              <a:rPr lang="pl-PL" dirty="0" smtClean="0"/>
            </a:br>
            <a:r>
              <a:rPr lang="pl-PL" dirty="0" smtClean="0"/>
              <a:t>Zajęcia praktyczne</a:t>
            </a:r>
            <a:br>
              <a:rPr lang="pl-PL" dirty="0" smtClean="0"/>
            </a:br>
            <a:r>
              <a:rPr lang="pl-PL" dirty="0" smtClean="0"/>
              <a:t>Egzamin</a:t>
            </a:r>
            <a:br>
              <a:rPr lang="pl-PL" dirty="0" smtClean="0"/>
            </a:br>
            <a:r>
              <a:rPr lang="pl-PL" dirty="0" smtClean="0"/>
              <a:t> </a:t>
            </a:r>
            <a:br>
              <a:rPr lang="pl-PL" dirty="0" smtClean="0"/>
            </a:br>
            <a:r>
              <a:rPr lang="pl-PL" dirty="0" smtClean="0"/>
              <a:t> 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5" descr="logo ŚAB nowe biał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 flipV="1">
            <a:off x="5364088" y="440777"/>
            <a:ext cx="2808312" cy="27721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 </a:t>
            </a:r>
            <a:br>
              <a:rPr lang="pl-PL" sz="2000" dirty="0"/>
            </a:br>
            <a:r>
              <a:rPr lang="pl-PL" sz="2000" dirty="0"/>
              <a:t> </a:t>
            </a:r>
            <a:br>
              <a:rPr lang="pl-PL" sz="2000" dirty="0"/>
            </a:br>
            <a:r>
              <a:rPr lang="pl-PL" sz="2000" dirty="0"/>
              <a:t> </a:t>
            </a:r>
            <a:br>
              <a:rPr lang="pl-PL" sz="2000" dirty="0"/>
            </a:br>
            <a:r>
              <a:rPr lang="pl-PL" sz="2000" dirty="0"/>
              <a:t> 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 flipH="1" flipV="1">
            <a:off x="0" y="6857999"/>
            <a:ext cx="91440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43608" y="0"/>
            <a:ext cx="5834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u="sng" dirty="0" smtClean="0"/>
          </a:p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 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043608" y="-6367414"/>
            <a:ext cx="7920880" cy="1357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b="1" u="sng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Ramowy program kursu barmańskiego Barman –</a:t>
            </a:r>
            <a:r>
              <a:rPr kumimoji="0" lang="pl-PL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poziom zaawansowany ( 30 godz.)</a:t>
            </a:r>
            <a:endParaRPr kumimoji="0" lang="pl-PL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Dział teoretyczny obejmuje 10 godz. wykładowych i podejmuje zagadnienia z zakresu: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Wprowadzenie do zawodu barmana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bar – historia powstania napojów mieszanych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sylwetka barmana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psychologia konsumenta wraz z elementami spożywania napojów alkoholowych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Zarys technologii i towaroznawstwa napojów alkoholowych i bezalkoholowych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podział i charakterystyka wódek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podział i charakterystyka win gronowych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podział i charakterystyka piwa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p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odział i charakterystyka napojów mieszanych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Dział praktyczny obejmuje 20 godz. wykładowych ćwiczeń.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Technika miksowania, teoretyczne i praktyczne zastosowanie receptur.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tworzenie własnych kompozycji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techniki  miksowania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Szkolenia </a:t>
            </a:r>
            <a:r>
              <a:rPr lang="pl-PL" dirty="0">
                <a:latin typeface="Arial" pitchFamily="34" charset="0"/>
                <a:cs typeface="Arial" pitchFamily="34" charset="0"/>
              </a:rPr>
              <a:t>odbywają  się w cyklach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trzy/czterodniowych i kończą się egzaminem.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 descr="DSC026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5" descr="logo ŚAB nowe biał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 flipV="1">
            <a:off x="5364088" y="440777"/>
            <a:ext cx="2808312" cy="27721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 </a:t>
            </a:r>
            <a:br>
              <a:rPr lang="pl-PL" sz="2000" dirty="0"/>
            </a:br>
            <a:r>
              <a:rPr lang="pl-PL" sz="2000" dirty="0"/>
              <a:t> </a:t>
            </a:r>
            <a:br>
              <a:rPr lang="pl-PL" sz="2000" dirty="0"/>
            </a:br>
            <a:r>
              <a:rPr lang="pl-PL" sz="2000" dirty="0"/>
              <a:t> </a:t>
            </a:r>
            <a:br>
              <a:rPr lang="pl-PL" sz="2000" dirty="0"/>
            </a:br>
            <a:r>
              <a:rPr lang="pl-PL" sz="2000" dirty="0"/>
              <a:t> 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 flipH="1" flipV="1">
            <a:off x="0" y="6857999"/>
            <a:ext cx="91440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43608" y="0"/>
            <a:ext cx="5834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u="sng" dirty="0" smtClean="0"/>
          </a:p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 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043608" y="-2904928"/>
            <a:ext cx="792088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b="1" u="sng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15616" y="-1834668"/>
            <a:ext cx="8028384" cy="858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b="1" u="sng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b="1" u="sng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ABC </a:t>
            </a:r>
            <a:r>
              <a:rPr kumimoji="0" lang="pl-PL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Sommeliera</a:t>
            </a:r>
            <a:r>
              <a:rPr kumimoji="0" lang="pl-PL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, ramowy program kursu (30 godz.):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. Moduł teoretyczny 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Historia wina                                                                                                                                                                                                           Definicja wina(prawodawstwo Unii Europejskiej		</a:t>
            </a:r>
            <a:r>
              <a:rPr lang="pl-PL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Skład Wina</a:t>
            </a:r>
            <a:endParaRPr lang="pl-PL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Uprawa winnej latorośli (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Witikultura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				</a:t>
            </a:r>
            <a:endParaRPr lang="pl-PL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Produkcja wina(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Winifikacja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		                	</a:t>
            </a:r>
            <a:r>
              <a:rPr lang="pl-PL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Ocena jakościowa 						</a:t>
            </a:r>
            <a:endParaRPr lang="pl-PL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Klasyfikacja win w Unii Europejskiej 			</a:t>
            </a:r>
            <a:r>
              <a:rPr lang="pl-PL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Ważniejsze Europejskie regiony winiarskie			</a:t>
            </a:r>
            <a:r>
              <a:rPr lang="pl-PL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Typologia wina	</a:t>
            </a:r>
            <a:endParaRPr lang="pl-PL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Wina musujące</a:t>
            </a:r>
            <a:endParaRPr lang="pl-PL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Wina południowe</a:t>
            </a:r>
            <a:endParaRPr lang="pl-PL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Wina aromatyzowane			</a:t>
            </a:r>
            <a:endParaRPr lang="pl-PL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Łączenia win z potrawami					</a:t>
            </a:r>
            <a:r>
              <a:rPr lang="pl-PL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Generalne zasady podawania wina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II. Moduł praktyczny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Serwis wina cichego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Analiza organoleptyczna wybranych win.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lang="pl-PL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Serwis wina musującego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Zajęcia odbywają się w cyklach trzy/czterodniowych i kończą się egzaminem.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366</Words>
  <Application>Microsoft Office PowerPoint</Application>
  <PresentationFormat>Pokaz na ekranie (4:3)</PresentationFormat>
  <Paragraphs>260</Paragraphs>
  <Slides>14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Slajd 1</vt:lpstr>
      <vt:lpstr>Slajd 2</vt:lpstr>
      <vt:lpstr>.</vt:lpstr>
      <vt:lpstr>.</vt:lpstr>
      <vt:lpstr>.</vt:lpstr>
      <vt:lpstr>         </vt:lpstr>
      <vt:lpstr>         </vt:lpstr>
      <vt:lpstr>Slajd 8</vt:lpstr>
      <vt:lpstr>         </vt:lpstr>
      <vt:lpstr>Slajd 10</vt:lpstr>
      <vt:lpstr>         </vt:lpstr>
      <vt:lpstr>         </vt:lpstr>
      <vt:lpstr>Slajd 13</vt:lpstr>
      <vt:lpstr>Slajd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User</cp:lastModifiedBy>
  <cp:revision>42</cp:revision>
  <dcterms:created xsi:type="dcterms:W3CDTF">2013-12-30T17:39:58Z</dcterms:created>
  <dcterms:modified xsi:type="dcterms:W3CDTF">2014-11-13T21:53:22Z</dcterms:modified>
</cp:coreProperties>
</file>